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Calibri" panose="020F0502020204030204" pitchFamily="34" charset="0"/>
      <p:regular r:id="rId14"/>
      <p:bold r:id="rId15"/>
      <p:italic r:id="rId16"/>
      <p:boldItalic r:id="rId17"/>
    </p:embeddedFont>
    <p:embeddedFont>
      <p:font typeface="Saira Medium" panose="020B0604020202020204" charset="0"/>
      <p:regular r:id="rId18"/>
    </p:embeddedFont>
    <p:embeddedFont>
      <p:font typeface="Roboto" panose="020B0604020202020204" charset="0"/>
      <p:regular r:id="rId19"/>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2" d="100"/>
          <a:sy n="62" d="100"/>
        </p:scale>
        <p:origin x="5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0974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2070616"/>
            <a:ext cx="13042821" cy="1417558"/>
          </a:xfrm>
          <a:prstGeom prst="rect">
            <a:avLst/>
          </a:prstGeom>
          <a:noFill/>
          <a:ln/>
        </p:spPr>
        <p:txBody>
          <a:bodyPr wrap="square" lIns="0" tIns="0" rIns="0" bIns="0" rtlCol="0" anchor="t"/>
          <a:lstStyle/>
          <a:p>
            <a:pPr marL="0" indent="0" algn="ctr">
              <a:lnSpc>
                <a:spcPts val="5550"/>
              </a:lnSpc>
              <a:buNone/>
            </a:pPr>
            <a:r>
              <a:rPr lang="en-US" sz="4450" dirty="0">
                <a:solidFill>
                  <a:srgbClr val="FFFFFF"/>
                </a:solidFill>
                <a:latin typeface="Saira Medium" pitchFamily="34" charset="0"/>
                <a:ea typeface="Saira Medium" pitchFamily="34" charset="-122"/>
                <a:cs typeface="Saira Medium" pitchFamily="34" charset="-120"/>
              </a:rPr>
              <a:t>Projet Filière : Ingénierie Logicielle et           Cybersécurité (ILCS)</a:t>
            </a:r>
            <a:endParaRPr lang="en-US" sz="4450" dirty="0"/>
          </a:p>
        </p:txBody>
      </p:sp>
      <p:sp>
        <p:nvSpPr>
          <p:cNvPr id="3" name="Text 1"/>
          <p:cNvSpPr/>
          <p:nvPr/>
        </p:nvSpPr>
        <p:spPr>
          <a:xfrm>
            <a:off x="793790" y="3941802"/>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                                                                     </a:t>
            </a:r>
            <a:r>
              <a:rPr lang="en-US" sz="1750" b="1" dirty="0">
                <a:solidFill>
                  <a:srgbClr val="E5E0DF"/>
                </a:solidFill>
                <a:latin typeface="Roboto" pitchFamily="34" charset="0"/>
                <a:ea typeface="Roboto" pitchFamily="34" charset="-122"/>
                <a:cs typeface="Roboto" pitchFamily="34" charset="-120"/>
              </a:rPr>
              <a:t>  </a:t>
            </a:r>
            <a:r>
              <a:rPr lang="en-US" sz="3600" b="1" dirty="0">
                <a:solidFill>
                  <a:srgbClr val="E5E0DF"/>
                </a:solidFill>
                <a:latin typeface="Roboto" pitchFamily="34" charset="0"/>
                <a:ea typeface="Roboto" pitchFamily="34" charset="-122"/>
                <a:cs typeface="Roboto" pitchFamily="34" charset="-120"/>
              </a:rPr>
              <a:t>Projet Fin de module</a:t>
            </a:r>
            <a:endParaRPr lang="en-US" sz="3600" dirty="0"/>
          </a:p>
        </p:txBody>
      </p:sp>
      <p:sp>
        <p:nvSpPr>
          <p:cNvPr id="4" name="Text 2"/>
          <p:cNvSpPr/>
          <p:nvPr/>
        </p:nvSpPr>
        <p:spPr>
          <a:xfrm>
            <a:off x="793790" y="4559856"/>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 3"/>
          <p:cNvSpPr/>
          <p:nvPr/>
        </p:nvSpPr>
        <p:spPr>
          <a:xfrm>
            <a:off x="793790" y="5177909"/>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6" name="Text 4"/>
          <p:cNvSpPr/>
          <p:nvPr/>
        </p:nvSpPr>
        <p:spPr>
          <a:xfrm>
            <a:off x="793790" y="579596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Année universitaire : 2024/2025                                                            </a:t>
            </a:r>
            <a:r>
              <a:rPr lang="en-US" sz="1750" dirty="0" smtClean="0">
                <a:solidFill>
                  <a:srgbClr val="E5E0DF"/>
                </a:solidFill>
                <a:latin typeface="Roboto" pitchFamily="34" charset="0"/>
                <a:ea typeface="Roboto" pitchFamily="34" charset="-122"/>
                <a:cs typeface="Roboto" pitchFamily="34" charset="-120"/>
              </a:rPr>
              <a:t>                  </a:t>
            </a:r>
            <a:r>
              <a:rPr lang="en-US" sz="1750" dirty="0" err="1" smtClean="0">
                <a:solidFill>
                  <a:srgbClr val="E5E0DF"/>
                </a:solidFill>
                <a:latin typeface="Roboto" pitchFamily="34" charset="0"/>
                <a:ea typeface="Roboto" pitchFamily="34" charset="-122"/>
                <a:cs typeface="Roboto" pitchFamily="34" charset="-120"/>
              </a:rPr>
              <a:t>Professeur</a:t>
            </a:r>
            <a:r>
              <a:rPr lang="en-US" sz="1750" dirty="0" smtClean="0">
                <a:solidFill>
                  <a:srgbClr val="E5E0DF"/>
                </a:solidFill>
                <a:latin typeface="Roboto" pitchFamily="34" charset="0"/>
                <a:ea typeface="Roboto" pitchFamily="34" charset="-122"/>
                <a:cs typeface="Roboto" pitchFamily="34" charset="-120"/>
              </a:rPr>
              <a:t> </a:t>
            </a:r>
            <a:r>
              <a:rPr lang="en-US" sz="1750" dirty="0">
                <a:solidFill>
                  <a:srgbClr val="E5E0DF"/>
                </a:solidFill>
                <a:latin typeface="Roboto" pitchFamily="34" charset="0"/>
                <a:ea typeface="Roboto" pitchFamily="34" charset="-122"/>
                <a:cs typeface="Roboto" pitchFamily="34" charset="-120"/>
              </a:rPr>
              <a:t>: RABHI Ouzayr</a:t>
            </a:r>
            <a:endParaRPr lang="en-US" sz="1750" dirty="0"/>
          </a:p>
        </p:txBody>
      </p:sp>
      <p:sp>
        <p:nvSpPr>
          <p:cNvPr id="7" name="Rectangle à coins arrondis 6"/>
          <p:cNvSpPr/>
          <p:nvPr/>
        </p:nvSpPr>
        <p:spPr>
          <a:xfrm>
            <a:off x="12664440" y="7680960"/>
            <a:ext cx="1965960" cy="54864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4260" y="917496"/>
            <a:ext cx="7589282" cy="664488"/>
          </a:xfrm>
          <a:prstGeom prst="rect">
            <a:avLst/>
          </a:prstGeom>
          <a:noFill/>
          <a:ln/>
        </p:spPr>
        <p:txBody>
          <a:bodyPr wrap="none" lIns="0" tIns="0" rIns="0" bIns="0" rtlCol="0" anchor="t"/>
          <a:lstStyle/>
          <a:p>
            <a:pPr marL="0" indent="0" algn="l">
              <a:lnSpc>
                <a:spcPts val="5200"/>
              </a:lnSpc>
              <a:buNone/>
            </a:pPr>
            <a:r>
              <a:rPr lang="en-US" sz="4150" dirty="0">
                <a:solidFill>
                  <a:srgbClr val="FFFFFF"/>
                </a:solidFill>
                <a:latin typeface="Saira Medium" pitchFamily="34" charset="0"/>
                <a:ea typeface="Saira Medium" pitchFamily="34" charset="-122"/>
                <a:cs typeface="Saira Medium" pitchFamily="34" charset="-120"/>
              </a:rPr>
              <a:t>Étapes Clés du Développement</a:t>
            </a:r>
            <a:endParaRPr lang="en-US" sz="4150" dirty="0"/>
          </a:p>
        </p:txBody>
      </p:sp>
      <p:sp>
        <p:nvSpPr>
          <p:cNvPr id="4" name="Shape 1"/>
          <p:cNvSpPr/>
          <p:nvPr/>
        </p:nvSpPr>
        <p:spPr>
          <a:xfrm>
            <a:off x="744260" y="1900952"/>
            <a:ext cx="159425" cy="1140143"/>
          </a:xfrm>
          <a:prstGeom prst="roundRect">
            <a:avLst>
              <a:gd name="adj" fmla="val 120048"/>
            </a:avLst>
          </a:prstGeom>
          <a:solidFill>
            <a:srgbClr val="030303"/>
          </a:solidFill>
          <a:ln w="22860">
            <a:solidFill>
              <a:srgbClr val="FC8337"/>
            </a:solidFill>
            <a:prstDash val="solid"/>
          </a:ln>
        </p:spPr>
      </p:sp>
      <p:sp>
        <p:nvSpPr>
          <p:cNvPr id="5" name="Text 2"/>
          <p:cNvSpPr/>
          <p:nvPr/>
        </p:nvSpPr>
        <p:spPr>
          <a:xfrm>
            <a:off x="1222653" y="1900952"/>
            <a:ext cx="3532942" cy="33230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Saira Medium" pitchFamily="34" charset="0"/>
                <a:ea typeface="Saira Medium" pitchFamily="34" charset="-122"/>
                <a:cs typeface="Saira Medium" pitchFamily="34" charset="-120"/>
              </a:rPr>
              <a:t>Initialisation &amp; Configuration</a:t>
            </a:r>
            <a:endParaRPr lang="en-US" sz="2050" dirty="0"/>
          </a:p>
        </p:txBody>
      </p:sp>
      <p:sp>
        <p:nvSpPr>
          <p:cNvPr id="6" name="Text 3"/>
          <p:cNvSpPr/>
          <p:nvPr/>
        </p:nvSpPr>
        <p:spPr>
          <a:xfrm>
            <a:off x="1222653" y="2360771"/>
            <a:ext cx="7177088" cy="680323"/>
          </a:xfrm>
          <a:prstGeom prst="rect">
            <a:avLst/>
          </a:prstGeom>
          <a:noFill/>
          <a:ln/>
        </p:spPr>
        <p:txBody>
          <a:bodyPr wrap="square" lIns="0" tIns="0" rIns="0" bIns="0" rtlCol="0" anchor="t"/>
          <a:lstStyle/>
          <a:p>
            <a:pPr marL="0" indent="0" algn="l">
              <a:lnSpc>
                <a:spcPts val="2650"/>
              </a:lnSpc>
              <a:buNone/>
            </a:pPr>
            <a:r>
              <a:rPr lang="en-US" sz="1650" dirty="0">
                <a:solidFill>
                  <a:srgbClr val="E5E0DF"/>
                </a:solidFill>
                <a:latin typeface="Roboto" pitchFamily="34" charset="0"/>
                <a:ea typeface="Roboto" pitchFamily="34" charset="-122"/>
                <a:cs typeface="Roboto" pitchFamily="34" charset="-120"/>
              </a:rPr>
              <a:t>Installation via Composer, ajout de Laravel Breeze, configuration de la base MySQL et migrations initiales.</a:t>
            </a:r>
            <a:endParaRPr lang="en-US" sz="1650" dirty="0"/>
          </a:p>
        </p:txBody>
      </p:sp>
      <p:sp>
        <p:nvSpPr>
          <p:cNvPr id="7" name="Shape 4"/>
          <p:cNvSpPr/>
          <p:nvPr/>
        </p:nvSpPr>
        <p:spPr>
          <a:xfrm>
            <a:off x="1063228" y="3253740"/>
            <a:ext cx="159425" cy="1140143"/>
          </a:xfrm>
          <a:prstGeom prst="roundRect">
            <a:avLst>
              <a:gd name="adj" fmla="val 120048"/>
            </a:avLst>
          </a:prstGeom>
          <a:solidFill>
            <a:srgbClr val="030303"/>
          </a:solidFill>
          <a:ln w="22860">
            <a:solidFill>
              <a:srgbClr val="FC8337"/>
            </a:solidFill>
            <a:prstDash val="solid"/>
          </a:ln>
        </p:spPr>
      </p:sp>
      <p:sp>
        <p:nvSpPr>
          <p:cNvPr id="8" name="Text 5"/>
          <p:cNvSpPr/>
          <p:nvPr/>
        </p:nvSpPr>
        <p:spPr>
          <a:xfrm>
            <a:off x="1541621" y="3253740"/>
            <a:ext cx="4548545" cy="33230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Saira Medium" pitchFamily="34" charset="0"/>
                <a:ea typeface="Saira Medium" pitchFamily="34" charset="-122"/>
                <a:cs typeface="Saira Medium" pitchFamily="34" charset="-120"/>
              </a:rPr>
              <a:t>Implémentation CRUD et Middleware</a:t>
            </a:r>
            <a:endParaRPr lang="en-US" sz="2050" dirty="0"/>
          </a:p>
        </p:txBody>
      </p:sp>
      <p:sp>
        <p:nvSpPr>
          <p:cNvPr id="9" name="Text 6"/>
          <p:cNvSpPr/>
          <p:nvPr/>
        </p:nvSpPr>
        <p:spPr>
          <a:xfrm>
            <a:off x="1541621" y="3713559"/>
            <a:ext cx="6858119" cy="680323"/>
          </a:xfrm>
          <a:prstGeom prst="rect">
            <a:avLst/>
          </a:prstGeom>
          <a:noFill/>
          <a:ln/>
        </p:spPr>
        <p:txBody>
          <a:bodyPr wrap="square" lIns="0" tIns="0" rIns="0" bIns="0" rtlCol="0" anchor="t"/>
          <a:lstStyle/>
          <a:p>
            <a:pPr marL="0" indent="0" algn="l">
              <a:lnSpc>
                <a:spcPts val="2650"/>
              </a:lnSpc>
              <a:buNone/>
            </a:pPr>
            <a:r>
              <a:rPr lang="en-US" sz="1650" dirty="0">
                <a:solidFill>
                  <a:srgbClr val="E5E0DF"/>
                </a:solidFill>
                <a:latin typeface="Roboto" pitchFamily="34" charset="0"/>
                <a:ea typeface="Roboto" pitchFamily="34" charset="-122"/>
                <a:cs typeface="Roboto" pitchFamily="34" charset="-120"/>
              </a:rPr>
              <a:t>Création des interfaces d’ajout, modification, suppression avec protection via middleware auth.</a:t>
            </a:r>
            <a:endParaRPr lang="en-US" sz="1650" dirty="0"/>
          </a:p>
        </p:txBody>
      </p:sp>
      <p:sp>
        <p:nvSpPr>
          <p:cNvPr id="10" name="Shape 7"/>
          <p:cNvSpPr/>
          <p:nvPr/>
        </p:nvSpPr>
        <p:spPr>
          <a:xfrm>
            <a:off x="1382197" y="4606528"/>
            <a:ext cx="159425" cy="1140143"/>
          </a:xfrm>
          <a:prstGeom prst="roundRect">
            <a:avLst>
              <a:gd name="adj" fmla="val 120048"/>
            </a:avLst>
          </a:prstGeom>
          <a:solidFill>
            <a:srgbClr val="030303"/>
          </a:solidFill>
          <a:ln w="22860">
            <a:solidFill>
              <a:srgbClr val="FC8337"/>
            </a:solidFill>
            <a:prstDash val="solid"/>
          </a:ln>
        </p:spPr>
      </p:sp>
      <p:sp>
        <p:nvSpPr>
          <p:cNvPr id="11" name="Text 8"/>
          <p:cNvSpPr/>
          <p:nvPr/>
        </p:nvSpPr>
        <p:spPr>
          <a:xfrm>
            <a:off x="1860590" y="4606528"/>
            <a:ext cx="3980974" cy="33230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Saira Medium" pitchFamily="34" charset="0"/>
                <a:ea typeface="Saira Medium" pitchFamily="34" charset="-122"/>
                <a:cs typeface="Saira Medium" pitchFamily="34" charset="-120"/>
              </a:rPr>
              <a:t>Profil Public et Génération de CV</a:t>
            </a:r>
            <a:endParaRPr lang="en-US" sz="2050" dirty="0"/>
          </a:p>
        </p:txBody>
      </p:sp>
      <p:sp>
        <p:nvSpPr>
          <p:cNvPr id="12" name="Text 9"/>
          <p:cNvSpPr/>
          <p:nvPr/>
        </p:nvSpPr>
        <p:spPr>
          <a:xfrm>
            <a:off x="1860590" y="5066348"/>
            <a:ext cx="6539151" cy="680323"/>
          </a:xfrm>
          <a:prstGeom prst="rect">
            <a:avLst/>
          </a:prstGeom>
          <a:noFill/>
          <a:ln/>
        </p:spPr>
        <p:txBody>
          <a:bodyPr wrap="square" lIns="0" tIns="0" rIns="0" bIns="0" rtlCol="0" anchor="t"/>
          <a:lstStyle/>
          <a:p>
            <a:pPr marL="0" indent="0" algn="l">
              <a:lnSpc>
                <a:spcPts val="2650"/>
              </a:lnSpc>
              <a:buNone/>
            </a:pPr>
            <a:r>
              <a:rPr lang="en-US" sz="1650" dirty="0">
                <a:solidFill>
                  <a:srgbClr val="E5E0DF"/>
                </a:solidFill>
                <a:latin typeface="Roboto" pitchFamily="34" charset="0"/>
                <a:ea typeface="Roboto" pitchFamily="34" charset="-122"/>
                <a:cs typeface="Roboto" pitchFamily="34" charset="-120"/>
              </a:rPr>
              <a:t>Mise en place de la page publique accessible sans connexion et integration DomPDF pour le CV téléchargeable.</a:t>
            </a:r>
            <a:endParaRPr lang="en-US" sz="1650" dirty="0"/>
          </a:p>
        </p:txBody>
      </p:sp>
      <p:sp>
        <p:nvSpPr>
          <p:cNvPr id="13" name="Shape 10"/>
          <p:cNvSpPr/>
          <p:nvPr/>
        </p:nvSpPr>
        <p:spPr>
          <a:xfrm>
            <a:off x="1701165" y="5959316"/>
            <a:ext cx="159425" cy="1140143"/>
          </a:xfrm>
          <a:prstGeom prst="roundRect">
            <a:avLst>
              <a:gd name="adj" fmla="val 120048"/>
            </a:avLst>
          </a:prstGeom>
          <a:solidFill>
            <a:srgbClr val="030303"/>
          </a:solidFill>
          <a:ln w="22860">
            <a:solidFill>
              <a:srgbClr val="FC8337"/>
            </a:solidFill>
            <a:prstDash val="solid"/>
          </a:ln>
        </p:spPr>
      </p:sp>
      <p:sp>
        <p:nvSpPr>
          <p:cNvPr id="14" name="Text 11"/>
          <p:cNvSpPr/>
          <p:nvPr/>
        </p:nvSpPr>
        <p:spPr>
          <a:xfrm>
            <a:off x="2179558" y="5959316"/>
            <a:ext cx="3238738" cy="332303"/>
          </a:xfrm>
          <a:prstGeom prst="rect">
            <a:avLst/>
          </a:prstGeom>
          <a:noFill/>
          <a:ln/>
        </p:spPr>
        <p:txBody>
          <a:bodyPr wrap="none" lIns="0" tIns="0" rIns="0" bIns="0" rtlCol="0" anchor="t"/>
          <a:lstStyle/>
          <a:p>
            <a:pPr marL="0" indent="0" algn="l">
              <a:lnSpc>
                <a:spcPts val="2600"/>
              </a:lnSpc>
              <a:buNone/>
            </a:pPr>
            <a:r>
              <a:rPr lang="en-US" sz="2050" dirty="0">
                <a:solidFill>
                  <a:srgbClr val="E5E0DF"/>
                </a:solidFill>
                <a:latin typeface="Saira Medium" pitchFamily="34" charset="0"/>
                <a:ea typeface="Saira Medium" pitchFamily="34" charset="-122"/>
                <a:cs typeface="Saira Medium" pitchFamily="34" charset="-120"/>
              </a:rPr>
              <a:t>Tests, Validation et Design</a:t>
            </a:r>
            <a:endParaRPr lang="en-US" sz="2050" dirty="0"/>
          </a:p>
        </p:txBody>
      </p:sp>
      <p:sp>
        <p:nvSpPr>
          <p:cNvPr id="15" name="Text 12"/>
          <p:cNvSpPr/>
          <p:nvPr/>
        </p:nvSpPr>
        <p:spPr>
          <a:xfrm>
            <a:off x="2179558" y="6419136"/>
            <a:ext cx="6220182" cy="680323"/>
          </a:xfrm>
          <a:prstGeom prst="rect">
            <a:avLst/>
          </a:prstGeom>
          <a:noFill/>
          <a:ln/>
        </p:spPr>
        <p:txBody>
          <a:bodyPr wrap="square" lIns="0" tIns="0" rIns="0" bIns="0" rtlCol="0" anchor="t"/>
          <a:lstStyle/>
          <a:p>
            <a:pPr marL="0" indent="0" algn="l">
              <a:lnSpc>
                <a:spcPts val="2650"/>
              </a:lnSpc>
              <a:buNone/>
            </a:pPr>
            <a:r>
              <a:rPr lang="en-US" sz="1650" dirty="0">
                <a:solidFill>
                  <a:srgbClr val="E5E0DF"/>
                </a:solidFill>
                <a:latin typeface="Roboto" pitchFamily="34" charset="0"/>
                <a:ea typeface="Roboto" pitchFamily="34" charset="-122"/>
                <a:cs typeface="Roboto" pitchFamily="34" charset="-120"/>
              </a:rPr>
              <a:t>Vérification globale des fonctionnalités et ajustements visuels avec Tailwind CSS.</a:t>
            </a:r>
            <a:endParaRPr lang="en-US" sz="1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3170634"/>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Remerciements</a:t>
            </a:r>
            <a:endParaRPr lang="en-US" sz="4450" dirty="0"/>
          </a:p>
        </p:txBody>
      </p:sp>
      <p:sp>
        <p:nvSpPr>
          <p:cNvPr id="3" name="Text 1"/>
          <p:cNvSpPr/>
          <p:nvPr/>
        </p:nvSpPr>
        <p:spPr>
          <a:xfrm>
            <a:off x="793790" y="4333042"/>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Nous vous remercions sincèrement pour votre attention et votre intérêt. Nous sommes impatients de collaborer avec vous et d’atteindre nos objectifs communs.</a:t>
            </a:r>
            <a:endParaRPr lang="en-US" sz="1750" dirty="0"/>
          </a:p>
        </p:txBody>
      </p:sp>
      <p:sp>
        <p:nvSpPr>
          <p:cNvPr id="4" name="Rectangle à coins arrondis 3"/>
          <p:cNvSpPr/>
          <p:nvPr/>
        </p:nvSpPr>
        <p:spPr>
          <a:xfrm>
            <a:off x="12618720" y="7589520"/>
            <a:ext cx="2011680" cy="64008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246590"/>
            <a:ext cx="6593919"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Plan du Projet DevProfile</a:t>
            </a:r>
            <a:endParaRPr lang="en-US" sz="4450" dirty="0"/>
          </a:p>
        </p:txBody>
      </p:sp>
      <p:sp>
        <p:nvSpPr>
          <p:cNvPr id="3" name="Text 1"/>
          <p:cNvSpPr/>
          <p:nvPr/>
        </p:nvSpPr>
        <p:spPr>
          <a:xfrm>
            <a:off x="793790" y="340899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Introduction générale du projet et ses objectifs pédagogiques</a:t>
            </a:r>
            <a:endParaRPr lang="en-US" sz="1750" dirty="0"/>
          </a:p>
        </p:txBody>
      </p:sp>
      <p:sp>
        <p:nvSpPr>
          <p:cNvPr id="4" name="Text 2"/>
          <p:cNvSpPr/>
          <p:nvPr/>
        </p:nvSpPr>
        <p:spPr>
          <a:xfrm>
            <a:off x="793790" y="385119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Fonctionnalités principales : gestion des projets et compétences</a:t>
            </a:r>
            <a:endParaRPr lang="en-US" sz="1750" dirty="0"/>
          </a:p>
        </p:txBody>
      </p:sp>
      <p:sp>
        <p:nvSpPr>
          <p:cNvPr id="5" name="Text 3"/>
          <p:cNvSpPr/>
          <p:nvPr/>
        </p:nvSpPr>
        <p:spPr>
          <a:xfrm>
            <a:off x="793790" y="4293394"/>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Génération et téléchargement du CV en format PDF</a:t>
            </a:r>
            <a:endParaRPr lang="en-US" sz="1750" dirty="0"/>
          </a:p>
        </p:txBody>
      </p:sp>
      <p:sp>
        <p:nvSpPr>
          <p:cNvPr id="6" name="Text 4"/>
          <p:cNvSpPr/>
          <p:nvPr/>
        </p:nvSpPr>
        <p:spPr>
          <a:xfrm>
            <a:off x="793790" y="473559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Technologies et outils utilisés, notamment Laravel 11</a:t>
            </a:r>
            <a:endParaRPr lang="en-US" sz="1750" dirty="0"/>
          </a:p>
        </p:txBody>
      </p:sp>
      <p:sp>
        <p:nvSpPr>
          <p:cNvPr id="7" name="Text 5"/>
          <p:cNvSpPr/>
          <p:nvPr/>
        </p:nvSpPr>
        <p:spPr>
          <a:xfrm>
            <a:off x="793790" y="5177790"/>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Architecture MVC et organisation du code</a:t>
            </a:r>
            <a:endParaRPr lang="en-US" sz="1750" dirty="0"/>
          </a:p>
        </p:txBody>
      </p:sp>
      <p:sp>
        <p:nvSpPr>
          <p:cNvPr id="8" name="Text 6"/>
          <p:cNvSpPr/>
          <p:nvPr/>
        </p:nvSpPr>
        <p:spPr>
          <a:xfrm>
            <a:off x="793790" y="561998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Étapes clés du développement et déploiement</a:t>
            </a:r>
            <a:endParaRPr lang="en-US" sz="1750" dirty="0"/>
          </a:p>
        </p:txBody>
      </p:sp>
      <p:sp>
        <p:nvSpPr>
          <p:cNvPr id="9" name="Rectangle à coins arrondis 8"/>
          <p:cNvSpPr/>
          <p:nvPr/>
        </p:nvSpPr>
        <p:spPr>
          <a:xfrm>
            <a:off x="12694920" y="7635240"/>
            <a:ext cx="1935480" cy="59436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2963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introduction générale</a:t>
            </a:r>
            <a:endParaRPr lang="en-US" sz="4450" dirty="0"/>
          </a:p>
        </p:txBody>
      </p:sp>
      <p:sp>
        <p:nvSpPr>
          <p:cNvPr id="4" name="Text 1"/>
          <p:cNvSpPr/>
          <p:nvPr/>
        </p:nvSpPr>
        <p:spPr>
          <a:xfrm>
            <a:off x="6280190" y="2878574"/>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Ce projet DevProfile, intégré au module Développement Web Avancé en filière Ingénierie Logicielle et Cybersécurité, a pour ambition l’application pratique de Laravel 11. Il vise à concevoir une application web complète dédiée aux développeurs, permettant la gestion des profils, projets, compétences, ainsi que la génération automatique de CV au format PDF.</a:t>
            </a:r>
            <a:endParaRPr lang="en-US" sz="1750" dirty="0"/>
          </a:p>
        </p:txBody>
      </p:sp>
      <p:sp>
        <p:nvSpPr>
          <p:cNvPr id="5" name="Text 2"/>
          <p:cNvSpPr/>
          <p:nvPr/>
        </p:nvSpPr>
        <p:spPr>
          <a:xfrm>
            <a:off x="6280190" y="4948238"/>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Au travers de ce projet, les étudiants expérimentent les principes fondamentaux de Laravel, focalisés sur la construction d’une architecture MVC robuste et l’exploitation des outils natifs de Laravel, notamment l’authentification Breeze et la génération PDF avec DomPDF.</a:t>
            </a:r>
            <a:endParaRPr lang="en-US" sz="1750" dirty="0"/>
          </a:p>
        </p:txBody>
      </p:sp>
      <p:sp>
        <p:nvSpPr>
          <p:cNvPr id="6" name="Rectangle à coins arrondis 5"/>
          <p:cNvSpPr/>
          <p:nvPr/>
        </p:nvSpPr>
        <p:spPr>
          <a:xfrm>
            <a:off x="12740640" y="7680960"/>
            <a:ext cx="1889760" cy="54864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17101" y="511016"/>
            <a:ext cx="7909798" cy="1101804"/>
          </a:xfrm>
          <a:prstGeom prst="rect">
            <a:avLst/>
          </a:prstGeom>
          <a:noFill/>
          <a:ln/>
        </p:spPr>
        <p:txBody>
          <a:bodyPr wrap="square" lIns="0" tIns="0" rIns="0" bIns="0" rtlCol="0" anchor="t"/>
          <a:lstStyle/>
          <a:p>
            <a:pPr marL="0" indent="0" algn="l">
              <a:lnSpc>
                <a:spcPts val="4300"/>
              </a:lnSpc>
              <a:buNone/>
            </a:pPr>
            <a:r>
              <a:rPr lang="en-US" sz="3450" dirty="0">
                <a:solidFill>
                  <a:srgbClr val="FFFFFF"/>
                </a:solidFill>
                <a:latin typeface="Saira Medium" pitchFamily="34" charset="0"/>
                <a:ea typeface="Saira Medium" pitchFamily="34" charset="-122"/>
                <a:cs typeface="Saira Medium" pitchFamily="34" charset="-120"/>
              </a:rPr>
              <a:t>Objectifs Pédagogiques du Projet DevProfile</a:t>
            </a:r>
            <a:endParaRPr lang="en-US" sz="3450" dirty="0"/>
          </a:p>
        </p:txBody>
      </p:sp>
      <p:sp>
        <p:nvSpPr>
          <p:cNvPr id="4" name="Shape 1"/>
          <p:cNvSpPr/>
          <p:nvPr/>
        </p:nvSpPr>
        <p:spPr>
          <a:xfrm>
            <a:off x="617101" y="1877258"/>
            <a:ext cx="7909798" cy="1328142"/>
          </a:xfrm>
          <a:prstGeom prst="roundRect">
            <a:avLst>
              <a:gd name="adj" fmla="val 11949"/>
            </a:avLst>
          </a:prstGeom>
          <a:solidFill>
            <a:srgbClr val="030303"/>
          </a:solidFill>
          <a:ln w="15240">
            <a:solidFill>
              <a:srgbClr val="FC8337"/>
            </a:solidFill>
            <a:prstDash val="solid"/>
          </a:ln>
        </p:spPr>
      </p:sp>
      <p:sp>
        <p:nvSpPr>
          <p:cNvPr id="5" name="Text 2"/>
          <p:cNvSpPr/>
          <p:nvPr/>
        </p:nvSpPr>
        <p:spPr>
          <a:xfrm>
            <a:off x="808553" y="2068711"/>
            <a:ext cx="2410658" cy="275392"/>
          </a:xfrm>
          <a:prstGeom prst="rect">
            <a:avLst/>
          </a:prstGeom>
          <a:noFill/>
          <a:ln/>
        </p:spPr>
        <p:txBody>
          <a:bodyPr wrap="none" lIns="0" tIns="0" rIns="0" bIns="0" rtlCol="0" anchor="t"/>
          <a:lstStyle/>
          <a:p>
            <a:pPr marL="0" indent="0" algn="l">
              <a:lnSpc>
                <a:spcPts val="2150"/>
              </a:lnSpc>
              <a:buNone/>
            </a:pPr>
            <a:r>
              <a:rPr lang="en-US" sz="1700" dirty="0">
                <a:solidFill>
                  <a:srgbClr val="E5E0DF"/>
                </a:solidFill>
                <a:latin typeface="Saira Medium" pitchFamily="34" charset="0"/>
                <a:ea typeface="Saira Medium" pitchFamily="34" charset="-122"/>
                <a:cs typeface="Saira Medium" pitchFamily="34" charset="-120"/>
              </a:rPr>
              <a:t>Configuration Laravel 11</a:t>
            </a:r>
            <a:endParaRPr lang="en-US" sz="1700" dirty="0"/>
          </a:p>
        </p:txBody>
      </p:sp>
      <p:sp>
        <p:nvSpPr>
          <p:cNvPr id="6" name="Text 3"/>
          <p:cNvSpPr/>
          <p:nvPr/>
        </p:nvSpPr>
        <p:spPr>
          <a:xfrm>
            <a:off x="808553" y="2449830"/>
            <a:ext cx="7526893" cy="564118"/>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Roboto" pitchFamily="34" charset="0"/>
                <a:ea typeface="Roboto" pitchFamily="34" charset="-122"/>
                <a:cs typeface="Roboto" pitchFamily="34" charset="-120"/>
              </a:rPr>
              <a:t>Apprendre à configurer un nouveau projet Laravel avec authenticitation via Breeze, assurant une base sécurisée et fonctionnelle.</a:t>
            </a:r>
            <a:endParaRPr lang="en-US" sz="1350" dirty="0"/>
          </a:p>
        </p:txBody>
      </p:sp>
      <p:sp>
        <p:nvSpPr>
          <p:cNvPr id="7" name="Shape 4"/>
          <p:cNvSpPr/>
          <p:nvPr/>
        </p:nvSpPr>
        <p:spPr>
          <a:xfrm>
            <a:off x="617101" y="3381613"/>
            <a:ext cx="7909798" cy="1328142"/>
          </a:xfrm>
          <a:prstGeom prst="roundRect">
            <a:avLst>
              <a:gd name="adj" fmla="val 11949"/>
            </a:avLst>
          </a:prstGeom>
          <a:solidFill>
            <a:srgbClr val="030303"/>
          </a:solidFill>
          <a:ln w="15240">
            <a:solidFill>
              <a:srgbClr val="FC8337"/>
            </a:solidFill>
            <a:prstDash val="solid"/>
          </a:ln>
        </p:spPr>
      </p:sp>
      <p:sp>
        <p:nvSpPr>
          <p:cNvPr id="8" name="Text 5"/>
          <p:cNvSpPr/>
          <p:nvPr/>
        </p:nvSpPr>
        <p:spPr>
          <a:xfrm>
            <a:off x="808553" y="3573066"/>
            <a:ext cx="2203966" cy="275392"/>
          </a:xfrm>
          <a:prstGeom prst="rect">
            <a:avLst/>
          </a:prstGeom>
          <a:noFill/>
          <a:ln/>
        </p:spPr>
        <p:txBody>
          <a:bodyPr wrap="none" lIns="0" tIns="0" rIns="0" bIns="0" rtlCol="0" anchor="t"/>
          <a:lstStyle/>
          <a:p>
            <a:pPr marL="0" indent="0" algn="l">
              <a:lnSpc>
                <a:spcPts val="2150"/>
              </a:lnSpc>
              <a:buNone/>
            </a:pPr>
            <a:r>
              <a:rPr lang="en-US" sz="1700" dirty="0">
                <a:solidFill>
                  <a:srgbClr val="E5E0DF"/>
                </a:solidFill>
                <a:latin typeface="Saira Medium" pitchFamily="34" charset="0"/>
                <a:ea typeface="Saira Medium" pitchFamily="34" charset="-122"/>
                <a:cs typeface="Saira Medium" pitchFamily="34" charset="-120"/>
              </a:rPr>
              <a:t>Fonctionnalités CRUD</a:t>
            </a:r>
            <a:endParaRPr lang="en-US" sz="1700" dirty="0"/>
          </a:p>
        </p:txBody>
      </p:sp>
      <p:sp>
        <p:nvSpPr>
          <p:cNvPr id="9" name="Text 6"/>
          <p:cNvSpPr/>
          <p:nvPr/>
        </p:nvSpPr>
        <p:spPr>
          <a:xfrm>
            <a:off x="808553" y="3954185"/>
            <a:ext cx="7526893" cy="564118"/>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Roboto" pitchFamily="34" charset="0"/>
                <a:ea typeface="Roboto" pitchFamily="34" charset="-122"/>
                <a:cs typeface="Roboto" pitchFamily="34" charset="-120"/>
              </a:rPr>
              <a:t>Implémenter la création, lecture, mise à jour et suppression des données, essentielles pour toute application dynamique.</a:t>
            </a:r>
            <a:endParaRPr lang="en-US" sz="1350" dirty="0"/>
          </a:p>
        </p:txBody>
      </p:sp>
      <p:sp>
        <p:nvSpPr>
          <p:cNvPr id="10" name="Shape 7"/>
          <p:cNvSpPr/>
          <p:nvPr/>
        </p:nvSpPr>
        <p:spPr>
          <a:xfrm>
            <a:off x="617101" y="4885968"/>
            <a:ext cx="7909798" cy="1328142"/>
          </a:xfrm>
          <a:prstGeom prst="roundRect">
            <a:avLst>
              <a:gd name="adj" fmla="val 11949"/>
            </a:avLst>
          </a:prstGeom>
          <a:solidFill>
            <a:srgbClr val="030303"/>
          </a:solidFill>
          <a:ln w="15240">
            <a:solidFill>
              <a:srgbClr val="FC8337"/>
            </a:solidFill>
            <a:prstDash val="solid"/>
          </a:ln>
        </p:spPr>
      </p:sp>
      <p:sp>
        <p:nvSpPr>
          <p:cNvPr id="11" name="Text 8"/>
          <p:cNvSpPr/>
          <p:nvPr/>
        </p:nvSpPr>
        <p:spPr>
          <a:xfrm>
            <a:off x="808553" y="5077420"/>
            <a:ext cx="2203966" cy="275392"/>
          </a:xfrm>
          <a:prstGeom prst="rect">
            <a:avLst/>
          </a:prstGeom>
          <a:noFill/>
          <a:ln/>
        </p:spPr>
        <p:txBody>
          <a:bodyPr wrap="none" lIns="0" tIns="0" rIns="0" bIns="0" rtlCol="0" anchor="t"/>
          <a:lstStyle/>
          <a:p>
            <a:pPr marL="0" indent="0" algn="l">
              <a:lnSpc>
                <a:spcPts val="2150"/>
              </a:lnSpc>
              <a:buNone/>
            </a:pPr>
            <a:r>
              <a:rPr lang="en-US" sz="1700" dirty="0">
                <a:solidFill>
                  <a:srgbClr val="E5E0DF"/>
                </a:solidFill>
                <a:latin typeface="Saira Medium" pitchFamily="34" charset="0"/>
                <a:ea typeface="Saira Medium" pitchFamily="34" charset="-122"/>
                <a:cs typeface="Saira Medium" pitchFamily="34" charset="-120"/>
              </a:rPr>
              <a:t>Relations Eloquent</a:t>
            </a:r>
            <a:endParaRPr lang="en-US" sz="1700" dirty="0"/>
          </a:p>
        </p:txBody>
      </p:sp>
      <p:sp>
        <p:nvSpPr>
          <p:cNvPr id="12" name="Text 9"/>
          <p:cNvSpPr/>
          <p:nvPr/>
        </p:nvSpPr>
        <p:spPr>
          <a:xfrm>
            <a:off x="808553" y="5458539"/>
            <a:ext cx="7526893" cy="564118"/>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Roboto" pitchFamily="34" charset="0"/>
                <a:ea typeface="Roboto" pitchFamily="34" charset="-122"/>
                <a:cs typeface="Roboto" pitchFamily="34" charset="-120"/>
              </a:rPr>
              <a:t>Utiliser efficacement les relations One-to-Many entre utilisateurs, projets, et compétences pour structurer la base de données relationnelle.</a:t>
            </a:r>
            <a:endParaRPr lang="en-US" sz="1350" dirty="0"/>
          </a:p>
        </p:txBody>
      </p:sp>
      <p:sp>
        <p:nvSpPr>
          <p:cNvPr id="13" name="Shape 10"/>
          <p:cNvSpPr/>
          <p:nvPr/>
        </p:nvSpPr>
        <p:spPr>
          <a:xfrm>
            <a:off x="617101" y="6390323"/>
            <a:ext cx="7909798" cy="1328142"/>
          </a:xfrm>
          <a:prstGeom prst="roundRect">
            <a:avLst>
              <a:gd name="adj" fmla="val 11949"/>
            </a:avLst>
          </a:prstGeom>
          <a:solidFill>
            <a:srgbClr val="030303"/>
          </a:solidFill>
          <a:ln w="15240">
            <a:solidFill>
              <a:srgbClr val="FC8337"/>
            </a:solidFill>
            <a:prstDash val="solid"/>
          </a:ln>
        </p:spPr>
      </p:sp>
      <p:sp>
        <p:nvSpPr>
          <p:cNvPr id="14" name="Text 11"/>
          <p:cNvSpPr/>
          <p:nvPr/>
        </p:nvSpPr>
        <p:spPr>
          <a:xfrm>
            <a:off x="808553" y="6581775"/>
            <a:ext cx="2203966" cy="275392"/>
          </a:xfrm>
          <a:prstGeom prst="rect">
            <a:avLst/>
          </a:prstGeom>
          <a:noFill/>
          <a:ln/>
        </p:spPr>
        <p:txBody>
          <a:bodyPr wrap="none" lIns="0" tIns="0" rIns="0" bIns="0" rtlCol="0" anchor="t"/>
          <a:lstStyle/>
          <a:p>
            <a:pPr marL="0" indent="0" algn="l">
              <a:lnSpc>
                <a:spcPts val="2150"/>
              </a:lnSpc>
              <a:buNone/>
            </a:pPr>
            <a:r>
              <a:rPr lang="en-US" sz="1700" dirty="0">
                <a:solidFill>
                  <a:srgbClr val="E5E0DF"/>
                </a:solidFill>
                <a:latin typeface="Saira Medium" pitchFamily="34" charset="0"/>
                <a:ea typeface="Saira Medium" pitchFamily="34" charset="-122"/>
                <a:cs typeface="Saira Medium" pitchFamily="34" charset="-120"/>
              </a:rPr>
              <a:t>Génération PDF</a:t>
            </a:r>
            <a:endParaRPr lang="en-US" sz="1700" dirty="0"/>
          </a:p>
        </p:txBody>
      </p:sp>
      <p:sp>
        <p:nvSpPr>
          <p:cNvPr id="15" name="Text 12"/>
          <p:cNvSpPr/>
          <p:nvPr/>
        </p:nvSpPr>
        <p:spPr>
          <a:xfrm>
            <a:off x="808553" y="6962894"/>
            <a:ext cx="7526893" cy="564118"/>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Roboto" pitchFamily="34" charset="0"/>
                <a:ea typeface="Roboto" pitchFamily="34" charset="-122"/>
                <a:cs typeface="Roboto" pitchFamily="34" charset="-120"/>
              </a:rPr>
              <a:t>Maîtriser la génération de fichiers PDF dynamiques en exploitant la bibliothèque Laravel DomPDF.</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075021"/>
            <a:ext cx="11174611"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Fonctionnalités Principales de l’Application</a:t>
            </a:r>
            <a:endParaRPr lang="en-US" sz="4450" dirty="0"/>
          </a:p>
        </p:txBody>
      </p:sp>
      <p:sp>
        <p:nvSpPr>
          <p:cNvPr id="3" name="Text 1"/>
          <p:cNvSpPr/>
          <p:nvPr/>
        </p:nvSpPr>
        <p:spPr>
          <a:xfrm>
            <a:off x="793790" y="3350776"/>
            <a:ext cx="3475077"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Authentification Sécurisée</a:t>
            </a:r>
            <a:endParaRPr lang="en-US" sz="2200" dirty="0"/>
          </a:p>
        </p:txBody>
      </p:sp>
      <p:sp>
        <p:nvSpPr>
          <p:cNvPr id="4" name="Text 2"/>
          <p:cNvSpPr/>
          <p:nvPr/>
        </p:nvSpPr>
        <p:spPr>
          <a:xfrm>
            <a:off x="793790" y="3931920"/>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Protection des pages avec Laravel Breeze offrant inscription et connexion via stack Blade, garantissant un accès contrôlé et sécurisé.</a:t>
            </a:r>
            <a:endParaRPr lang="en-US" sz="1750" dirty="0"/>
          </a:p>
        </p:txBody>
      </p:sp>
      <p:sp>
        <p:nvSpPr>
          <p:cNvPr id="5" name="Text 3"/>
          <p:cNvSpPr/>
          <p:nvPr/>
        </p:nvSpPr>
        <p:spPr>
          <a:xfrm>
            <a:off x="793790" y="5224701"/>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Toutes les pages sont protégées par middleware auth, sauf la page publique accessible par URL unique.</a:t>
            </a:r>
            <a:endParaRPr lang="en-US" sz="1750" dirty="0"/>
          </a:p>
        </p:txBody>
      </p:sp>
      <p:sp>
        <p:nvSpPr>
          <p:cNvPr id="6" name="Text 4"/>
          <p:cNvSpPr/>
          <p:nvPr/>
        </p:nvSpPr>
        <p:spPr>
          <a:xfrm>
            <a:off x="7599521" y="3350776"/>
            <a:ext cx="361247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Gestion de Profil Utilisateur</a:t>
            </a:r>
            <a:endParaRPr lang="en-US" sz="2200" dirty="0"/>
          </a:p>
        </p:txBody>
      </p:sp>
      <p:sp>
        <p:nvSpPr>
          <p:cNvPr id="7" name="Text 5"/>
          <p:cNvSpPr/>
          <p:nvPr/>
        </p:nvSpPr>
        <p:spPr>
          <a:xfrm>
            <a:off x="7599521" y="3931920"/>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Modification en temps réel des données comme nom, email, titre professionnel et biographie.</a:t>
            </a:r>
            <a:endParaRPr lang="en-US" sz="1750" dirty="0"/>
          </a:p>
        </p:txBody>
      </p:sp>
      <p:sp>
        <p:nvSpPr>
          <p:cNvPr id="8" name="Text 6"/>
          <p:cNvSpPr/>
          <p:nvPr/>
        </p:nvSpPr>
        <p:spPr>
          <a:xfrm>
            <a:off x="7599521" y="4861798"/>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Profil public consultable via une URL personnalisée qui facilite le partage du CV en ligne.</a:t>
            </a:r>
            <a:endParaRPr lang="en-US" sz="1750" dirty="0"/>
          </a:p>
        </p:txBody>
      </p:sp>
      <p:sp>
        <p:nvSpPr>
          <p:cNvPr id="9" name="Rectangle à coins arrondis 8"/>
          <p:cNvSpPr/>
          <p:nvPr/>
        </p:nvSpPr>
        <p:spPr>
          <a:xfrm>
            <a:off x="12755880" y="7604760"/>
            <a:ext cx="1874520" cy="62484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23831"/>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Gestion des Projets et Compétences</a:t>
            </a:r>
            <a:endParaRPr lang="en-US" sz="4450" dirty="0"/>
          </a:p>
        </p:txBody>
      </p:sp>
      <p:pic>
        <p:nvPicPr>
          <p:cNvPr id="4" name="Image 1" descr="preencoded.png"/>
          <p:cNvPicPr>
            <a:picLocks noChangeAspect="1"/>
          </p:cNvPicPr>
          <p:nvPr/>
        </p:nvPicPr>
        <p:blipFill>
          <a:blip r:embed="rId4"/>
          <a:stretch>
            <a:fillRect/>
          </a:stretch>
        </p:blipFill>
        <p:spPr>
          <a:xfrm>
            <a:off x="6280190" y="2881551"/>
            <a:ext cx="1134070" cy="2112050"/>
          </a:xfrm>
          <a:prstGeom prst="rect">
            <a:avLst/>
          </a:prstGeom>
        </p:spPr>
      </p:pic>
      <p:sp>
        <p:nvSpPr>
          <p:cNvPr id="5" name="Text 1"/>
          <p:cNvSpPr/>
          <p:nvPr/>
        </p:nvSpPr>
        <p:spPr>
          <a:xfrm>
            <a:off x="7754422" y="310836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Projets</a:t>
            </a:r>
            <a:endParaRPr lang="en-US" sz="2200" dirty="0"/>
          </a:p>
        </p:txBody>
      </p:sp>
      <p:sp>
        <p:nvSpPr>
          <p:cNvPr id="6" name="Text 2"/>
          <p:cNvSpPr/>
          <p:nvPr/>
        </p:nvSpPr>
        <p:spPr>
          <a:xfrm>
            <a:off x="7754422" y="3598783"/>
            <a:ext cx="608218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Ajout, modification, suppression facile des projets</a:t>
            </a:r>
            <a:endParaRPr lang="en-US" sz="1750" dirty="0"/>
          </a:p>
        </p:txBody>
      </p:sp>
      <p:sp>
        <p:nvSpPr>
          <p:cNvPr id="7" name="Text 3"/>
          <p:cNvSpPr/>
          <p:nvPr/>
        </p:nvSpPr>
        <p:spPr>
          <a:xfrm>
            <a:off x="7754422" y="4040981"/>
            <a:ext cx="608218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Détails complets : titre, description, lien externe optionnel (GitHub, portfolio)</a:t>
            </a:r>
            <a:endParaRPr lang="en-US" sz="1750" dirty="0"/>
          </a:p>
        </p:txBody>
      </p:sp>
      <p:pic>
        <p:nvPicPr>
          <p:cNvPr id="8" name="Image 2" descr="preencoded.png"/>
          <p:cNvPicPr>
            <a:picLocks noChangeAspect="1"/>
          </p:cNvPicPr>
          <p:nvPr/>
        </p:nvPicPr>
        <p:blipFill>
          <a:blip r:embed="rId5"/>
          <a:stretch>
            <a:fillRect/>
          </a:stretch>
        </p:blipFill>
        <p:spPr>
          <a:xfrm>
            <a:off x="6280190" y="4993600"/>
            <a:ext cx="1134070" cy="2112050"/>
          </a:xfrm>
          <a:prstGeom prst="rect">
            <a:avLst/>
          </a:prstGeom>
        </p:spPr>
      </p:pic>
      <p:sp>
        <p:nvSpPr>
          <p:cNvPr id="9" name="Text 4"/>
          <p:cNvSpPr/>
          <p:nvPr/>
        </p:nvSpPr>
        <p:spPr>
          <a:xfrm>
            <a:off x="7754422" y="52204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Compétences</a:t>
            </a:r>
            <a:endParaRPr lang="en-US" sz="2200" dirty="0"/>
          </a:p>
        </p:txBody>
      </p:sp>
      <p:sp>
        <p:nvSpPr>
          <p:cNvPr id="10" name="Text 5"/>
          <p:cNvSpPr/>
          <p:nvPr/>
        </p:nvSpPr>
        <p:spPr>
          <a:xfrm>
            <a:off x="7754422" y="5710833"/>
            <a:ext cx="608218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Ajout et suppression simplifiée des compétences techniques</a:t>
            </a:r>
            <a:endParaRPr lang="en-US" sz="1750" dirty="0"/>
          </a:p>
        </p:txBody>
      </p:sp>
      <p:sp>
        <p:nvSpPr>
          <p:cNvPr id="11" name="Text 6"/>
          <p:cNvSpPr/>
          <p:nvPr/>
        </p:nvSpPr>
        <p:spPr>
          <a:xfrm>
            <a:off x="7754422" y="6515933"/>
            <a:ext cx="608218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Exemples typiques : PHP, Laravel, JavaScript</a:t>
            </a:r>
            <a:endParaRPr lang="en-US" sz="1750" dirty="0"/>
          </a:p>
        </p:txBody>
      </p:sp>
      <p:sp>
        <p:nvSpPr>
          <p:cNvPr id="12" name="Rectangle à coins arrondis 11"/>
          <p:cNvSpPr/>
          <p:nvPr/>
        </p:nvSpPr>
        <p:spPr>
          <a:xfrm>
            <a:off x="12694920" y="7680960"/>
            <a:ext cx="1935480" cy="54864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34841"/>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Génération et Téléchargement du CV en PDF</a:t>
            </a:r>
            <a:endParaRPr lang="en-US" sz="4450" dirty="0"/>
          </a:p>
        </p:txBody>
      </p:sp>
      <p:sp>
        <p:nvSpPr>
          <p:cNvPr id="4" name="Shape 1"/>
          <p:cNvSpPr/>
          <p:nvPr/>
        </p:nvSpPr>
        <p:spPr>
          <a:xfrm>
            <a:off x="6280190" y="3101340"/>
            <a:ext cx="510302" cy="510302"/>
          </a:xfrm>
          <a:prstGeom prst="roundRect">
            <a:avLst>
              <a:gd name="adj" fmla="val 40005"/>
            </a:avLst>
          </a:prstGeom>
          <a:solidFill>
            <a:srgbClr val="030303"/>
          </a:solidFill>
          <a:ln w="22860">
            <a:solidFill>
              <a:srgbClr val="FC8337"/>
            </a:solidFill>
            <a:prstDash val="solid"/>
          </a:ln>
        </p:spPr>
      </p:sp>
      <p:sp>
        <p:nvSpPr>
          <p:cNvPr id="5" name="Text 2"/>
          <p:cNvSpPr/>
          <p:nvPr/>
        </p:nvSpPr>
        <p:spPr>
          <a:xfrm>
            <a:off x="7017306" y="31792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Contenu du CV</a:t>
            </a:r>
            <a:endParaRPr lang="en-US" sz="2200" dirty="0"/>
          </a:p>
        </p:txBody>
      </p:sp>
      <p:sp>
        <p:nvSpPr>
          <p:cNvPr id="6" name="Text 3"/>
          <p:cNvSpPr/>
          <p:nvPr/>
        </p:nvSpPr>
        <p:spPr>
          <a:xfrm>
            <a:off x="7017306" y="3669625"/>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Inclut nom, titre, biographie, liste détaillée des projets et des compétences de l’utilisateur.</a:t>
            </a:r>
            <a:endParaRPr lang="en-US" sz="1750" dirty="0"/>
          </a:p>
        </p:txBody>
      </p:sp>
      <p:sp>
        <p:nvSpPr>
          <p:cNvPr id="7" name="Shape 4"/>
          <p:cNvSpPr/>
          <p:nvPr/>
        </p:nvSpPr>
        <p:spPr>
          <a:xfrm>
            <a:off x="10200203" y="3101340"/>
            <a:ext cx="510302" cy="510302"/>
          </a:xfrm>
          <a:prstGeom prst="roundRect">
            <a:avLst>
              <a:gd name="adj" fmla="val 40005"/>
            </a:avLst>
          </a:prstGeom>
          <a:solidFill>
            <a:srgbClr val="030303"/>
          </a:solidFill>
          <a:ln w="22860">
            <a:solidFill>
              <a:srgbClr val="FC8337"/>
            </a:solidFill>
            <a:prstDash val="solid"/>
          </a:ln>
        </p:spPr>
      </p:sp>
      <p:sp>
        <p:nvSpPr>
          <p:cNvPr id="8" name="Text 5"/>
          <p:cNvSpPr/>
          <p:nvPr/>
        </p:nvSpPr>
        <p:spPr>
          <a:xfrm>
            <a:off x="10937319" y="31792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Génération PDF</a:t>
            </a:r>
            <a:endParaRPr lang="en-US" sz="2200" dirty="0"/>
          </a:p>
        </p:txBody>
      </p:sp>
      <p:sp>
        <p:nvSpPr>
          <p:cNvPr id="9" name="Text 6"/>
          <p:cNvSpPr/>
          <p:nvPr/>
        </p:nvSpPr>
        <p:spPr>
          <a:xfrm>
            <a:off x="10937319" y="3669625"/>
            <a:ext cx="2899410" cy="217741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Utilisation de Laravel DomPDF pour créer un fichier PDF clair, professionnel et téléchargeable directement depuis le profil.</a:t>
            </a:r>
            <a:endParaRPr lang="en-US" sz="1750" dirty="0"/>
          </a:p>
        </p:txBody>
      </p:sp>
      <p:sp>
        <p:nvSpPr>
          <p:cNvPr id="10" name="Shape 7"/>
          <p:cNvSpPr/>
          <p:nvPr/>
        </p:nvSpPr>
        <p:spPr>
          <a:xfrm>
            <a:off x="6280190" y="6300668"/>
            <a:ext cx="510302" cy="510302"/>
          </a:xfrm>
          <a:prstGeom prst="roundRect">
            <a:avLst>
              <a:gd name="adj" fmla="val 40005"/>
            </a:avLst>
          </a:prstGeom>
          <a:solidFill>
            <a:srgbClr val="030303"/>
          </a:solidFill>
          <a:ln w="22860">
            <a:solidFill>
              <a:srgbClr val="FC8337"/>
            </a:solidFill>
            <a:prstDash val="solid"/>
          </a:ln>
        </p:spPr>
      </p:sp>
      <p:sp>
        <p:nvSpPr>
          <p:cNvPr id="11" name="Text 8"/>
          <p:cNvSpPr/>
          <p:nvPr/>
        </p:nvSpPr>
        <p:spPr>
          <a:xfrm>
            <a:off x="7017306" y="637853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Accessibilité</a:t>
            </a:r>
            <a:endParaRPr lang="en-US" sz="2200" dirty="0"/>
          </a:p>
        </p:txBody>
      </p:sp>
      <p:sp>
        <p:nvSpPr>
          <p:cNvPr id="12" name="Text 9"/>
          <p:cNvSpPr/>
          <p:nvPr/>
        </p:nvSpPr>
        <p:spPr>
          <a:xfrm>
            <a:off x="7017306" y="6868954"/>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Facilité d’accès aux CV via URL publique, ce qui simplifie la présentation et le partage.</a:t>
            </a:r>
            <a:endParaRPr lang="en-US" sz="1750" dirty="0"/>
          </a:p>
        </p:txBody>
      </p:sp>
      <p:sp>
        <p:nvSpPr>
          <p:cNvPr id="13" name="Rectangle à coins arrondis 12"/>
          <p:cNvSpPr/>
          <p:nvPr/>
        </p:nvSpPr>
        <p:spPr>
          <a:xfrm>
            <a:off x="12633960" y="7594759"/>
            <a:ext cx="1996440" cy="634841"/>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204085"/>
            <a:ext cx="7835027"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Saira Medium" pitchFamily="34" charset="0"/>
                <a:ea typeface="Saira Medium" pitchFamily="34" charset="-122"/>
                <a:cs typeface="Saira Medium" pitchFamily="34" charset="-120"/>
              </a:rPr>
              <a:t>Technologies et Outils Utilisés</a:t>
            </a:r>
            <a:endParaRPr lang="en-US" sz="4450" dirty="0"/>
          </a:p>
        </p:txBody>
      </p:sp>
      <p:sp>
        <p:nvSpPr>
          <p:cNvPr id="3" name="Text 1"/>
          <p:cNvSpPr/>
          <p:nvPr/>
        </p:nvSpPr>
        <p:spPr>
          <a:xfrm>
            <a:off x="793790" y="3479840"/>
            <a:ext cx="3651290"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Backend et Authentification</a:t>
            </a:r>
            <a:endParaRPr lang="en-US" sz="2200" dirty="0"/>
          </a:p>
        </p:txBody>
      </p:sp>
      <p:sp>
        <p:nvSpPr>
          <p:cNvPr id="4" name="Text 2"/>
          <p:cNvSpPr/>
          <p:nvPr/>
        </p:nvSpPr>
        <p:spPr>
          <a:xfrm>
            <a:off x="793790" y="4060984"/>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Laravel 11 pour la structure MVC</a:t>
            </a:r>
            <a:endParaRPr lang="en-US" sz="1750" dirty="0"/>
          </a:p>
        </p:txBody>
      </p:sp>
      <p:sp>
        <p:nvSpPr>
          <p:cNvPr id="5" name="Text 3"/>
          <p:cNvSpPr/>
          <p:nvPr/>
        </p:nvSpPr>
        <p:spPr>
          <a:xfrm>
            <a:off x="793790" y="4503182"/>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Laravel Breeze pour système d'authentification simple et robuste</a:t>
            </a:r>
            <a:endParaRPr lang="en-US" sz="1750" dirty="0"/>
          </a:p>
        </p:txBody>
      </p:sp>
      <p:sp>
        <p:nvSpPr>
          <p:cNvPr id="6" name="Text 4"/>
          <p:cNvSpPr/>
          <p:nvPr/>
        </p:nvSpPr>
        <p:spPr>
          <a:xfrm>
            <a:off x="5332928" y="3479840"/>
            <a:ext cx="3359706"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Frontend et Mise en Page</a:t>
            </a:r>
            <a:endParaRPr lang="en-US" sz="2200" dirty="0"/>
          </a:p>
        </p:txBody>
      </p:sp>
      <p:sp>
        <p:nvSpPr>
          <p:cNvPr id="7" name="Text 5"/>
          <p:cNvSpPr/>
          <p:nvPr/>
        </p:nvSpPr>
        <p:spPr>
          <a:xfrm>
            <a:off x="5332928" y="4060984"/>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Blade pour les vues dynamiques</a:t>
            </a:r>
            <a:endParaRPr lang="en-US" sz="1750" dirty="0"/>
          </a:p>
        </p:txBody>
      </p:sp>
      <p:sp>
        <p:nvSpPr>
          <p:cNvPr id="8" name="Text 6"/>
          <p:cNvSpPr/>
          <p:nvPr/>
        </p:nvSpPr>
        <p:spPr>
          <a:xfrm>
            <a:off x="5332928" y="4503182"/>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Tailwind CSS pour un design réactif et moderne</a:t>
            </a:r>
            <a:endParaRPr lang="en-US" sz="1750" dirty="0"/>
          </a:p>
        </p:txBody>
      </p:sp>
      <p:sp>
        <p:nvSpPr>
          <p:cNvPr id="9" name="Text 7"/>
          <p:cNvSpPr/>
          <p:nvPr/>
        </p:nvSpPr>
        <p:spPr>
          <a:xfrm>
            <a:off x="9872067" y="3479840"/>
            <a:ext cx="3978116" cy="708660"/>
          </a:xfrm>
          <a:prstGeom prst="rect">
            <a:avLst/>
          </a:prstGeom>
          <a:noFill/>
          <a:ln/>
        </p:spPr>
        <p:txBody>
          <a:bodyPr wrap="square" lIns="0" tIns="0" rIns="0" bIns="0" rtlCol="0" anchor="t"/>
          <a:lstStyle/>
          <a:p>
            <a:pPr marL="0" indent="0" algn="l">
              <a:lnSpc>
                <a:spcPts val="2750"/>
              </a:lnSpc>
              <a:buNone/>
            </a:pPr>
            <a:r>
              <a:rPr lang="en-US" sz="2200" dirty="0">
                <a:solidFill>
                  <a:srgbClr val="FFFFFF"/>
                </a:solidFill>
                <a:latin typeface="Saira Medium" pitchFamily="34" charset="0"/>
                <a:ea typeface="Saira Medium" pitchFamily="34" charset="-122"/>
                <a:cs typeface="Saira Medium" pitchFamily="34" charset="-120"/>
              </a:rPr>
              <a:t>Base de Données &amp; Génération PDF</a:t>
            </a:r>
            <a:endParaRPr lang="en-US" sz="2200" dirty="0"/>
          </a:p>
        </p:txBody>
      </p:sp>
      <p:sp>
        <p:nvSpPr>
          <p:cNvPr id="10" name="Text 8"/>
          <p:cNvSpPr/>
          <p:nvPr/>
        </p:nvSpPr>
        <p:spPr>
          <a:xfrm>
            <a:off x="9872067" y="4415314"/>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MySQL comme système de gestion de base de données relationnelle</a:t>
            </a:r>
            <a:endParaRPr lang="en-US" sz="1750" dirty="0"/>
          </a:p>
        </p:txBody>
      </p:sp>
      <p:sp>
        <p:nvSpPr>
          <p:cNvPr id="11" name="Text 9"/>
          <p:cNvSpPr/>
          <p:nvPr/>
        </p:nvSpPr>
        <p:spPr>
          <a:xfrm>
            <a:off x="9872067" y="5220414"/>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Laravel DomPDF pour la création de documents PDF</a:t>
            </a:r>
            <a:endParaRPr lang="en-US" sz="1750" dirty="0"/>
          </a:p>
        </p:txBody>
      </p:sp>
      <p:sp>
        <p:nvSpPr>
          <p:cNvPr id="12" name="Rectangle à coins arrondis 11"/>
          <p:cNvSpPr/>
          <p:nvPr/>
        </p:nvSpPr>
        <p:spPr>
          <a:xfrm>
            <a:off x="12801600" y="7635240"/>
            <a:ext cx="1828800" cy="59436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1730" y="1077516"/>
            <a:ext cx="7673340" cy="1313259"/>
          </a:xfrm>
          <a:prstGeom prst="rect">
            <a:avLst/>
          </a:prstGeom>
          <a:noFill/>
          <a:ln/>
        </p:spPr>
        <p:txBody>
          <a:bodyPr wrap="square" lIns="0" tIns="0" rIns="0" bIns="0" rtlCol="0" anchor="t"/>
          <a:lstStyle/>
          <a:p>
            <a:pPr marL="0" indent="0" algn="l">
              <a:lnSpc>
                <a:spcPts val="5150"/>
              </a:lnSpc>
              <a:buNone/>
            </a:pPr>
            <a:r>
              <a:rPr lang="en-US" sz="4100" dirty="0">
                <a:solidFill>
                  <a:srgbClr val="FFFFFF"/>
                </a:solidFill>
                <a:latin typeface="Saira Medium" pitchFamily="34" charset="0"/>
                <a:ea typeface="Saira Medium" pitchFamily="34" charset="-122"/>
                <a:cs typeface="Saira Medium" pitchFamily="34" charset="-120"/>
              </a:rPr>
              <a:t>Architecture du Projet sous le Modèle MVC</a:t>
            </a:r>
            <a:endParaRPr lang="en-US" sz="4100" dirty="0"/>
          </a:p>
        </p:txBody>
      </p:sp>
      <p:sp>
        <p:nvSpPr>
          <p:cNvPr id="4" name="Shape 1"/>
          <p:cNvSpPr/>
          <p:nvPr/>
        </p:nvSpPr>
        <p:spPr>
          <a:xfrm>
            <a:off x="6221730" y="2705814"/>
            <a:ext cx="7673340" cy="4446270"/>
          </a:xfrm>
          <a:prstGeom prst="roundRect">
            <a:avLst>
              <a:gd name="adj" fmla="val 4253"/>
            </a:avLst>
          </a:prstGeom>
          <a:noFill/>
          <a:ln w="7620">
            <a:solidFill>
              <a:srgbClr val="FFFFFF">
                <a:alpha val="24000"/>
              </a:srgbClr>
            </a:solidFill>
            <a:prstDash val="solid"/>
          </a:ln>
        </p:spPr>
      </p:sp>
      <p:sp>
        <p:nvSpPr>
          <p:cNvPr id="5" name="Shape 2"/>
          <p:cNvSpPr/>
          <p:nvPr/>
        </p:nvSpPr>
        <p:spPr>
          <a:xfrm>
            <a:off x="6229350" y="2713434"/>
            <a:ext cx="7658100" cy="939641"/>
          </a:xfrm>
          <a:prstGeom prst="rect">
            <a:avLst/>
          </a:prstGeom>
          <a:solidFill>
            <a:srgbClr val="FFFFFF">
              <a:alpha val="4000"/>
            </a:srgbClr>
          </a:solidFill>
          <a:ln/>
        </p:spPr>
      </p:sp>
      <p:sp>
        <p:nvSpPr>
          <p:cNvPr id="6" name="Text 3"/>
          <p:cNvSpPr/>
          <p:nvPr/>
        </p:nvSpPr>
        <p:spPr>
          <a:xfrm>
            <a:off x="6439376" y="2847023"/>
            <a:ext cx="3405187" cy="336233"/>
          </a:xfrm>
          <a:prstGeom prst="rect">
            <a:avLst/>
          </a:prstGeom>
          <a:noFill/>
          <a:ln/>
        </p:spPr>
        <p:txBody>
          <a:bodyPr wrap="none" lIns="0" tIns="0" rIns="0" bIns="0" rtlCol="0" anchor="t"/>
          <a:lstStyle/>
          <a:p>
            <a:pPr marL="0" indent="0" algn="l">
              <a:lnSpc>
                <a:spcPts val="2600"/>
              </a:lnSpc>
              <a:buNone/>
            </a:pPr>
            <a:r>
              <a:rPr lang="en-US" sz="1650" b="1" dirty="0">
                <a:solidFill>
                  <a:srgbClr val="E5E0DF"/>
                </a:solidFill>
                <a:latin typeface="Roboto" pitchFamily="34" charset="0"/>
                <a:ea typeface="Roboto" pitchFamily="34" charset="-122"/>
                <a:cs typeface="Roboto" pitchFamily="34" charset="-120"/>
              </a:rPr>
              <a:t>Modèles</a:t>
            </a:r>
            <a:endParaRPr lang="en-US" sz="1650" dirty="0"/>
          </a:p>
        </p:txBody>
      </p:sp>
      <p:sp>
        <p:nvSpPr>
          <p:cNvPr id="7" name="Text 4"/>
          <p:cNvSpPr/>
          <p:nvPr/>
        </p:nvSpPr>
        <p:spPr>
          <a:xfrm>
            <a:off x="10272236" y="2847023"/>
            <a:ext cx="3405187" cy="672465"/>
          </a:xfrm>
          <a:prstGeom prst="rect">
            <a:avLst/>
          </a:prstGeom>
          <a:noFill/>
          <a:ln/>
        </p:spPr>
        <p:txBody>
          <a:bodyPr wrap="square" lIns="0" tIns="0" rIns="0" bIns="0" rtlCol="0" anchor="t"/>
          <a:lstStyle/>
          <a:p>
            <a:pPr marL="0" indent="0" algn="l">
              <a:lnSpc>
                <a:spcPts val="2600"/>
              </a:lnSpc>
              <a:buNone/>
            </a:pPr>
            <a:r>
              <a:rPr lang="en-US" sz="1650" dirty="0">
                <a:solidFill>
                  <a:srgbClr val="E5E0DF"/>
                </a:solidFill>
                <a:latin typeface="Roboto" pitchFamily="34" charset="0"/>
                <a:ea typeface="Roboto" pitchFamily="34" charset="-122"/>
                <a:cs typeface="Roboto" pitchFamily="34" charset="-120"/>
              </a:rPr>
              <a:t>Model User (profil + projets et compétences), Project, Skill</a:t>
            </a:r>
            <a:endParaRPr lang="en-US" sz="1650" dirty="0"/>
          </a:p>
        </p:txBody>
      </p:sp>
      <p:sp>
        <p:nvSpPr>
          <p:cNvPr id="8" name="Shape 5"/>
          <p:cNvSpPr/>
          <p:nvPr/>
        </p:nvSpPr>
        <p:spPr>
          <a:xfrm>
            <a:off x="6229350" y="3653076"/>
            <a:ext cx="7658100" cy="1612106"/>
          </a:xfrm>
          <a:prstGeom prst="rect">
            <a:avLst/>
          </a:prstGeom>
          <a:solidFill>
            <a:srgbClr val="000000">
              <a:alpha val="4000"/>
            </a:srgbClr>
          </a:solidFill>
          <a:ln/>
        </p:spPr>
      </p:sp>
      <p:sp>
        <p:nvSpPr>
          <p:cNvPr id="9" name="Text 6"/>
          <p:cNvSpPr/>
          <p:nvPr/>
        </p:nvSpPr>
        <p:spPr>
          <a:xfrm>
            <a:off x="6439376" y="3786664"/>
            <a:ext cx="3405187" cy="336233"/>
          </a:xfrm>
          <a:prstGeom prst="rect">
            <a:avLst/>
          </a:prstGeom>
          <a:noFill/>
          <a:ln/>
        </p:spPr>
        <p:txBody>
          <a:bodyPr wrap="none" lIns="0" tIns="0" rIns="0" bIns="0" rtlCol="0" anchor="t"/>
          <a:lstStyle/>
          <a:p>
            <a:pPr marL="0" indent="0" algn="l">
              <a:lnSpc>
                <a:spcPts val="2600"/>
              </a:lnSpc>
              <a:buNone/>
            </a:pPr>
            <a:r>
              <a:rPr lang="en-US" sz="1650" b="1" dirty="0">
                <a:solidFill>
                  <a:srgbClr val="E5E0DF"/>
                </a:solidFill>
                <a:latin typeface="Roboto" pitchFamily="34" charset="0"/>
                <a:ea typeface="Roboto" pitchFamily="34" charset="-122"/>
                <a:cs typeface="Roboto" pitchFamily="34" charset="-120"/>
              </a:rPr>
              <a:t>Contrôleurs</a:t>
            </a:r>
            <a:endParaRPr lang="en-US" sz="1650" dirty="0"/>
          </a:p>
        </p:txBody>
      </p:sp>
      <p:sp>
        <p:nvSpPr>
          <p:cNvPr id="10" name="Text 7"/>
          <p:cNvSpPr/>
          <p:nvPr/>
        </p:nvSpPr>
        <p:spPr>
          <a:xfrm>
            <a:off x="10272236" y="3786664"/>
            <a:ext cx="3405187" cy="1344930"/>
          </a:xfrm>
          <a:prstGeom prst="rect">
            <a:avLst/>
          </a:prstGeom>
          <a:noFill/>
          <a:ln/>
        </p:spPr>
        <p:txBody>
          <a:bodyPr wrap="square" lIns="0" tIns="0" rIns="0" bIns="0" rtlCol="0" anchor="t"/>
          <a:lstStyle/>
          <a:p>
            <a:pPr marL="0" indent="0" algn="l">
              <a:lnSpc>
                <a:spcPts val="2600"/>
              </a:lnSpc>
              <a:buNone/>
            </a:pPr>
            <a:r>
              <a:rPr lang="en-US" sz="1650" dirty="0">
                <a:solidFill>
                  <a:srgbClr val="E5E0DF"/>
                </a:solidFill>
                <a:latin typeface="Roboto" pitchFamily="34" charset="0"/>
                <a:ea typeface="Roboto" pitchFamily="34" charset="-122"/>
                <a:cs typeface="Roboto" pitchFamily="34" charset="-120"/>
              </a:rPr>
              <a:t>DashboardController, ProfileController, ProjectController, SkillController, PDFController, PublicProfileController</a:t>
            </a:r>
            <a:endParaRPr lang="en-US" sz="1650" dirty="0"/>
          </a:p>
        </p:txBody>
      </p:sp>
      <p:sp>
        <p:nvSpPr>
          <p:cNvPr id="11" name="Shape 8"/>
          <p:cNvSpPr/>
          <p:nvPr/>
        </p:nvSpPr>
        <p:spPr>
          <a:xfrm>
            <a:off x="6229350" y="5265182"/>
            <a:ext cx="7658100" cy="939641"/>
          </a:xfrm>
          <a:prstGeom prst="rect">
            <a:avLst/>
          </a:prstGeom>
          <a:solidFill>
            <a:srgbClr val="FFFFFF">
              <a:alpha val="4000"/>
            </a:srgbClr>
          </a:solidFill>
          <a:ln/>
        </p:spPr>
      </p:sp>
      <p:sp>
        <p:nvSpPr>
          <p:cNvPr id="12" name="Text 9"/>
          <p:cNvSpPr/>
          <p:nvPr/>
        </p:nvSpPr>
        <p:spPr>
          <a:xfrm>
            <a:off x="6439376" y="5398770"/>
            <a:ext cx="3405187" cy="336233"/>
          </a:xfrm>
          <a:prstGeom prst="rect">
            <a:avLst/>
          </a:prstGeom>
          <a:noFill/>
          <a:ln/>
        </p:spPr>
        <p:txBody>
          <a:bodyPr wrap="none" lIns="0" tIns="0" rIns="0" bIns="0" rtlCol="0" anchor="t"/>
          <a:lstStyle/>
          <a:p>
            <a:pPr marL="0" indent="0" algn="l">
              <a:lnSpc>
                <a:spcPts val="2600"/>
              </a:lnSpc>
              <a:buNone/>
            </a:pPr>
            <a:r>
              <a:rPr lang="en-US" sz="1650" b="1" dirty="0">
                <a:solidFill>
                  <a:srgbClr val="E5E0DF"/>
                </a:solidFill>
                <a:latin typeface="Roboto" pitchFamily="34" charset="0"/>
                <a:ea typeface="Roboto" pitchFamily="34" charset="-122"/>
                <a:cs typeface="Roboto" pitchFamily="34" charset="-120"/>
              </a:rPr>
              <a:t>Vues</a:t>
            </a:r>
            <a:endParaRPr lang="en-US" sz="1650" dirty="0"/>
          </a:p>
        </p:txBody>
      </p:sp>
      <p:sp>
        <p:nvSpPr>
          <p:cNvPr id="13" name="Text 10"/>
          <p:cNvSpPr/>
          <p:nvPr/>
        </p:nvSpPr>
        <p:spPr>
          <a:xfrm>
            <a:off x="10272236" y="5398770"/>
            <a:ext cx="3405187" cy="672465"/>
          </a:xfrm>
          <a:prstGeom prst="rect">
            <a:avLst/>
          </a:prstGeom>
          <a:noFill/>
          <a:ln/>
        </p:spPr>
        <p:txBody>
          <a:bodyPr wrap="square" lIns="0" tIns="0" rIns="0" bIns="0" rtlCol="0" anchor="t"/>
          <a:lstStyle/>
          <a:p>
            <a:pPr marL="0" indent="0" algn="l">
              <a:lnSpc>
                <a:spcPts val="2600"/>
              </a:lnSpc>
              <a:buNone/>
            </a:pPr>
            <a:r>
              <a:rPr lang="en-US" sz="1650" dirty="0">
                <a:solidFill>
                  <a:srgbClr val="E5E0DF"/>
                </a:solidFill>
                <a:latin typeface="Roboto" pitchFamily="34" charset="0"/>
                <a:ea typeface="Roboto" pitchFamily="34" charset="-122"/>
                <a:cs typeface="Roboto" pitchFamily="34" charset="-120"/>
              </a:rPr>
              <a:t>Blade templates : accueil, tableau de bord, profil public, CV PDF</a:t>
            </a:r>
            <a:endParaRPr lang="en-US" sz="1650" dirty="0"/>
          </a:p>
        </p:txBody>
      </p:sp>
      <p:sp>
        <p:nvSpPr>
          <p:cNvPr id="14" name="Shape 11"/>
          <p:cNvSpPr/>
          <p:nvPr/>
        </p:nvSpPr>
        <p:spPr>
          <a:xfrm>
            <a:off x="6229350" y="6204823"/>
            <a:ext cx="7658100" cy="939641"/>
          </a:xfrm>
          <a:prstGeom prst="rect">
            <a:avLst/>
          </a:prstGeom>
          <a:solidFill>
            <a:srgbClr val="000000">
              <a:alpha val="4000"/>
            </a:srgbClr>
          </a:solidFill>
          <a:ln/>
        </p:spPr>
      </p:sp>
      <p:sp>
        <p:nvSpPr>
          <p:cNvPr id="15" name="Text 12"/>
          <p:cNvSpPr/>
          <p:nvPr/>
        </p:nvSpPr>
        <p:spPr>
          <a:xfrm>
            <a:off x="6439376" y="6338411"/>
            <a:ext cx="3405187" cy="336233"/>
          </a:xfrm>
          <a:prstGeom prst="rect">
            <a:avLst/>
          </a:prstGeom>
          <a:noFill/>
          <a:ln/>
        </p:spPr>
        <p:txBody>
          <a:bodyPr wrap="none" lIns="0" tIns="0" rIns="0" bIns="0" rtlCol="0" anchor="t"/>
          <a:lstStyle/>
          <a:p>
            <a:pPr marL="0" indent="0" algn="l">
              <a:lnSpc>
                <a:spcPts val="2600"/>
              </a:lnSpc>
              <a:buNone/>
            </a:pPr>
            <a:r>
              <a:rPr lang="en-US" sz="1650" b="1" dirty="0">
                <a:solidFill>
                  <a:srgbClr val="E5E0DF"/>
                </a:solidFill>
                <a:latin typeface="Roboto" pitchFamily="34" charset="0"/>
                <a:ea typeface="Roboto" pitchFamily="34" charset="-122"/>
                <a:cs typeface="Roboto" pitchFamily="34" charset="-120"/>
              </a:rPr>
              <a:t>Routes</a:t>
            </a:r>
            <a:endParaRPr lang="en-US" sz="1650" dirty="0"/>
          </a:p>
        </p:txBody>
      </p:sp>
      <p:sp>
        <p:nvSpPr>
          <p:cNvPr id="16" name="Text 13"/>
          <p:cNvSpPr/>
          <p:nvPr/>
        </p:nvSpPr>
        <p:spPr>
          <a:xfrm>
            <a:off x="10272236" y="6338411"/>
            <a:ext cx="3405187" cy="672465"/>
          </a:xfrm>
          <a:prstGeom prst="rect">
            <a:avLst/>
          </a:prstGeom>
          <a:noFill/>
          <a:ln/>
        </p:spPr>
        <p:txBody>
          <a:bodyPr wrap="square" lIns="0" tIns="0" rIns="0" bIns="0" rtlCol="0" anchor="t"/>
          <a:lstStyle/>
          <a:p>
            <a:pPr marL="0" indent="0" algn="l">
              <a:lnSpc>
                <a:spcPts val="2600"/>
              </a:lnSpc>
              <a:buNone/>
            </a:pPr>
            <a:r>
              <a:rPr lang="en-US" sz="1650" dirty="0">
                <a:solidFill>
                  <a:srgbClr val="E5E0DF"/>
                </a:solidFill>
                <a:latin typeface="Roboto" pitchFamily="34" charset="0"/>
                <a:ea typeface="Roboto" pitchFamily="34" charset="-122"/>
                <a:cs typeface="Roboto" pitchFamily="34" charset="-120"/>
              </a:rPr>
              <a:t>Routes protégées pour utilisateurs connectés et route publique profil</a:t>
            </a:r>
            <a:endParaRPr lang="en-US" sz="1650" dirty="0"/>
          </a:p>
        </p:txBody>
      </p:sp>
      <p:sp>
        <p:nvSpPr>
          <p:cNvPr id="17" name="Rectangle à coins arrondis 16"/>
          <p:cNvSpPr/>
          <p:nvPr/>
        </p:nvSpPr>
        <p:spPr>
          <a:xfrm>
            <a:off x="12664440" y="7650480"/>
            <a:ext cx="1965960" cy="579120"/>
          </a:xfrm>
          <a:prstGeom prst="round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691</Words>
  <Application>Microsoft Office PowerPoint</Application>
  <PresentationFormat>Personnalisé</PresentationFormat>
  <Paragraphs>84</Paragraphs>
  <Slides>11</Slides>
  <Notes>11</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11</vt:i4>
      </vt:variant>
    </vt:vector>
  </HeadingPairs>
  <TitlesOfParts>
    <vt:vector size="16" baseType="lpstr">
      <vt:lpstr>Calibri</vt:lpstr>
      <vt:lpstr>Saira Medium</vt:lpstr>
      <vt:lpstr>Arial</vt:lpstr>
      <vt:lpstr>Roboto</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Compte Microsoft</cp:lastModifiedBy>
  <cp:revision>2</cp:revision>
  <dcterms:created xsi:type="dcterms:W3CDTF">2025-05-22T10:12:49Z</dcterms:created>
  <dcterms:modified xsi:type="dcterms:W3CDTF">2025-05-22T10:15:26Z</dcterms:modified>
</cp:coreProperties>
</file>